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1" autoAdjust="0"/>
    <p:restoredTop sz="94479" autoAdjust="0"/>
  </p:normalViewPr>
  <p:slideViewPr>
    <p:cSldViewPr snapToGrid="0">
      <p:cViewPr>
        <p:scale>
          <a:sx n="172" d="100"/>
          <a:sy n="172" d="100"/>
        </p:scale>
        <p:origin x="996" y="-5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45A08-25B8-4132-94E7-0581BB904450}" type="datetimeFigureOut">
              <a:rPr lang="th-TH" smtClean="0"/>
              <a:t>30/01/68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DA03-FC9B-40DF-8D77-D8E22341121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32434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45A08-25B8-4132-94E7-0581BB904450}" type="datetimeFigureOut">
              <a:rPr lang="th-TH" smtClean="0"/>
              <a:t>30/01/68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DA03-FC9B-40DF-8D77-D8E22341121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82989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45A08-25B8-4132-94E7-0581BB904450}" type="datetimeFigureOut">
              <a:rPr lang="th-TH" smtClean="0"/>
              <a:t>30/01/68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DA03-FC9B-40DF-8D77-D8E22341121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07277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45A08-25B8-4132-94E7-0581BB904450}" type="datetimeFigureOut">
              <a:rPr lang="th-TH" smtClean="0"/>
              <a:t>30/01/68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DA03-FC9B-40DF-8D77-D8E22341121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5257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45A08-25B8-4132-94E7-0581BB904450}" type="datetimeFigureOut">
              <a:rPr lang="th-TH" smtClean="0"/>
              <a:t>30/01/68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DA03-FC9B-40DF-8D77-D8E22341121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111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45A08-25B8-4132-94E7-0581BB904450}" type="datetimeFigureOut">
              <a:rPr lang="th-TH" smtClean="0"/>
              <a:t>30/01/68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DA03-FC9B-40DF-8D77-D8E22341121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08860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45A08-25B8-4132-94E7-0581BB904450}" type="datetimeFigureOut">
              <a:rPr lang="th-TH" smtClean="0"/>
              <a:t>30/01/68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DA03-FC9B-40DF-8D77-D8E22341121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07133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45A08-25B8-4132-94E7-0581BB904450}" type="datetimeFigureOut">
              <a:rPr lang="th-TH" smtClean="0"/>
              <a:t>30/01/68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DA03-FC9B-40DF-8D77-D8E22341121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18823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45A08-25B8-4132-94E7-0581BB904450}" type="datetimeFigureOut">
              <a:rPr lang="th-TH" smtClean="0"/>
              <a:t>30/01/68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DA03-FC9B-40DF-8D77-D8E22341121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11070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45A08-25B8-4132-94E7-0581BB904450}" type="datetimeFigureOut">
              <a:rPr lang="th-TH" smtClean="0"/>
              <a:t>30/01/68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DA03-FC9B-40DF-8D77-D8E22341121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3378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45A08-25B8-4132-94E7-0581BB904450}" type="datetimeFigureOut">
              <a:rPr lang="th-TH" smtClean="0"/>
              <a:t>30/01/68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DA03-FC9B-40DF-8D77-D8E22341121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34710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945A08-25B8-4132-94E7-0581BB904450}" type="datetimeFigureOut">
              <a:rPr lang="th-TH" smtClean="0"/>
              <a:t>30/01/68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A2DA03-FC9B-40DF-8D77-D8E22341121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20500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1">
            <a:extLst>
              <a:ext uri="{FF2B5EF4-FFF2-40B4-BE49-F238E27FC236}">
                <a16:creationId xmlns:a16="http://schemas.microsoft.com/office/drawing/2014/main" id="{30538632-EC90-8B73-FF19-3965A0DD9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1726" y="7797321"/>
            <a:ext cx="486169" cy="339196"/>
          </a:xfrm>
          <a:prstGeom prst="rect">
            <a:avLst/>
          </a:prstGeom>
          <a:ln w="12700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2075" tIns="46038" rIns="92075" bIns="46038">
            <a:spAutoFit/>
          </a:bodyPr>
          <a:lstStyle/>
          <a:p>
            <a:pPr algn="ctr" defTabSz="762000" eaLnBrk="0" hangingPunct="0"/>
            <a:r>
              <a:rPr lang="en-US" sz="1600" b="1" dirty="0">
                <a:solidFill>
                  <a:srgbClr val="00B05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Yes</a:t>
            </a:r>
          </a:p>
        </p:txBody>
      </p:sp>
      <p:sp>
        <p:nvSpPr>
          <p:cNvPr id="115" name="Rectangle 41">
            <a:extLst>
              <a:ext uri="{FF2B5EF4-FFF2-40B4-BE49-F238E27FC236}">
                <a16:creationId xmlns:a16="http://schemas.microsoft.com/office/drawing/2014/main" id="{71242643-1457-F531-3335-C455EA4B78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534" y="7717621"/>
            <a:ext cx="480202" cy="339196"/>
          </a:xfrm>
          <a:prstGeom prst="rect">
            <a:avLst/>
          </a:prstGeom>
          <a:ln w="12700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2075" tIns="46038" rIns="92075" bIns="46038">
            <a:spAutoFit/>
          </a:bodyPr>
          <a:lstStyle/>
          <a:p>
            <a:pPr algn="ctr" defTabSz="762000" eaLnBrk="0" hangingPunct="0"/>
            <a:r>
              <a:rPr lang="en-US" sz="16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 </a:t>
            </a:r>
            <a:r>
              <a:rPr lang="th-TH" sz="16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วัน</a:t>
            </a:r>
            <a:endParaRPr lang="en-US" sz="1600" b="1" dirty="0">
              <a:solidFill>
                <a:srgbClr val="0000CC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3" name="Rectangle 41">
            <a:extLst>
              <a:ext uri="{FF2B5EF4-FFF2-40B4-BE49-F238E27FC236}">
                <a16:creationId xmlns:a16="http://schemas.microsoft.com/office/drawing/2014/main" id="{97461D7F-5A38-0D06-626B-8F1295C04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323" y="2963283"/>
            <a:ext cx="480202" cy="339196"/>
          </a:xfrm>
          <a:prstGeom prst="rect">
            <a:avLst/>
          </a:prstGeom>
          <a:ln w="12700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2075" tIns="46038" rIns="92075" bIns="46038">
            <a:spAutoFit/>
          </a:bodyPr>
          <a:lstStyle/>
          <a:p>
            <a:pPr algn="ctr" defTabSz="762000" eaLnBrk="0" hangingPunct="0"/>
            <a:r>
              <a:rPr lang="en-US" sz="16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 </a:t>
            </a:r>
            <a:r>
              <a:rPr lang="th-TH" sz="16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วัน</a:t>
            </a:r>
            <a:endParaRPr lang="en-US" sz="1600" b="1" dirty="0">
              <a:solidFill>
                <a:srgbClr val="0000CC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2" name="Rectangle 41">
            <a:extLst>
              <a:ext uri="{FF2B5EF4-FFF2-40B4-BE49-F238E27FC236}">
                <a16:creationId xmlns:a16="http://schemas.microsoft.com/office/drawing/2014/main" id="{1737A9E2-DFF0-8FE1-DAD7-6D13E1D62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031" y="2533733"/>
            <a:ext cx="480202" cy="339196"/>
          </a:xfrm>
          <a:prstGeom prst="rect">
            <a:avLst/>
          </a:prstGeom>
          <a:ln w="12700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2075" tIns="46038" rIns="92075" bIns="46038">
            <a:spAutoFit/>
          </a:bodyPr>
          <a:lstStyle/>
          <a:p>
            <a:pPr algn="ctr" defTabSz="762000" eaLnBrk="0" hangingPunct="0"/>
            <a:r>
              <a:rPr lang="en-US" sz="16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7 </a:t>
            </a:r>
            <a:r>
              <a:rPr lang="th-TH" sz="16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วัน</a:t>
            </a:r>
            <a:endParaRPr lang="en-US" sz="1600" b="1" dirty="0">
              <a:solidFill>
                <a:srgbClr val="0000CC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2" name="Rectangle 41">
            <a:extLst>
              <a:ext uri="{FF2B5EF4-FFF2-40B4-BE49-F238E27FC236}">
                <a16:creationId xmlns:a16="http://schemas.microsoft.com/office/drawing/2014/main" id="{09EC102A-9765-A6AB-50FE-AC7A8EB5A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461" y="2475575"/>
            <a:ext cx="480202" cy="339196"/>
          </a:xfrm>
          <a:prstGeom prst="rect">
            <a:avLst/>
          </a:prstGeom>
          <a:ln w="12700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2075" tIns="46038" rIns="92075" bIns="46038">
            <a:spAutoFit/>
          </a:bodyPr>
          <a:lstStyle/>
          <a:p>
            <a:pPr algn="ctr" defTabSz="762000" eaLnBrk="0" hangingPunct="0"/>
            <a:r>
              <a:rPr lang="en-US" sz="16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  <a:r>
              <a:rPr lang="th-TH" sz="16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วัน</a:t>
            </a:r>
            <a:endParaRPr lang="en-US" sz="1600" b="1" dirty="0">
              <a:solidFill>
                <a:srgbClr val="0000CC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3" name="Rectangle 41">
            <a:extLst>
              <a:ext uri="{FF2B5EF4-FFF2-40B4-BE49-F238E27FC236}">
                <a16:creationId xmlns:a16="http://schemas.microsoft.com/office/drawing/2014/main" id="{DFCE6CEE-63AB-9488-1E0B-DC35D3D6D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3874" y="3580991"/>
            <a:ext cx="486169" cy="339196"/>
          </a:xfrm>
          <a:prstGeom prst="rect">
            <a:avLst/>
          </a:prstGeom>
          <a:ln w="12700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2075" tIns="46038" rIns="92075" bIns="46038">
            <a:spAutoFit/>
          </a:bodyPr>
          <a:lstStyle/>
          <a:p>
            <a:pPr algn="ctr" defTabSz="762000" eaLnBrk="0" hangingPunct="0"/>
            <a:r>
              <a:rPr lang="en-US" sz="1600" b="1" dirty="0">
                <a:solidFill>
                  <a:srgbClr val="00B05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Yes</a:t>
            </a:r>
          </a:p>
        </p:txBody>
      </p:sp>
      <p:sp>
        <p:nvSpPr>
          <p:cNvPr id="12" name="Rectangle 41">
            <a:extLst>
              <a:ext uri="{FF2B5EF4-FFF2-40B4-BE49-F238E27FC236}">
                <a16:creationId xmlns:a16="http://schemas.microsoft.com/office/drawing/2014/main" id="{3EAE6FC2-C23E-3F3A-D143-163113DB5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5831" y="2694149"/>
            <a:ext cx="486169" cy="339196"/>
          </a:xfrm>
          <a:prstGeom prst="rect">
            <a:avLst/>
          </a:prstGeom>
          <a:ln w="12700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2075" tIns="46038" rIns="92075" bIns="46038">
            <a:spAutoFit/>
          </a:bodyPr>
          <a:lstStyle/>
          <a:p>
            <a:pPr algn="ctr" defTabSz="762000" eaLnBrk="0" hangingPunct="0"/>
            <a:r>
              <a:rPr lang="en-US" sz="1600" b="1" dirty="0">
                <a:solidFill>
                  <a:srgbClr val="00B05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Yes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9A3967-222B-126A-6025-215E10EEC50A}"/>
              </a:ext>
            </a:extLst>
          </p:cNvPr>
          <p:cNvSpPr txBox="1"/>
          <p:nvPr/>
        </p:nvSpPr>
        <p:spPr>
          <a:xfrm>
            <a:off x="1854694" y="252668"/>
            <a:ext cx="34323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ขั้นตอนการขอทุนพัฒนาข้อเสนอโครงการวิจัย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C8688C-866F-E1FE-7440-448DDD114A7B}"/>
              </a:ext>
            </a:extLst>
          </p:cNvPr>
          <p:cNvSpPr txBox="1"/>
          <p:nvPr/>
        </p:nvSpPr>
        <p:spPr>
          <a:xfrm>
            <a:off x="1765249" y="718399"/>
            <a:ext cx="3692956" cy="1189638"/>
          </a:xfrm>
          <a:prstGeom prst="flowChartTermina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หัวหน้าโครงการส่งเอกสารสมัครขอรับทุน</a:t>
            </a:r>
          </a:p>
          <a:p>
            <a:pPr marL="270000" indent="-198000">
              <a:lnSpc>
                <a:spcPts val="1300"/>
              </a:lnSpc>
              <a:buFont typeface="+mj-lt"/>
              <a:buAutoNum type="arabicParenR"/>
            </a:pPr>
            <a:r>
              <a:rPr lang="th-TH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หนังสือบันทึกข้อความ ส่งสมัครขอรับทุน </a:t>
            </a:r>
            <a:r>
              <a:rPr lang="en-US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(IRD-PS-0)</a:t>
            </a:r>
          </a:p>
          <a:p>
            <a:pPr marL="270000" indent="-198000">
              <a:lnSpc>
                <a:spcPts val="1300"/>
              </a:lnSpc>
              <a:buFont typeface="+mj-lt"/>
              <a:buAutoNum type="arabicParenR"/>
            </a:pPr>
            <a:r>
              <a:rPr lang="th-TH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แบบโครงการขอรับทุน </a:t>
            </a:r>
            <a:r>
              <a:rPr lang="en-US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(IRD-PS-1)</a:t>
            </a:r>
          </a:p>
          <a:p>
            <a:pPr marL="270000" indent="-198000">
              <a:lnSpc>
                <a:spcPts val="1300"/>
              </a:lnSpc>
              <a:buFont typeface="+mj-lt"/>
              <a:buAutoNum type="arabicParenR"/>
            </a:pPr>
            <a:r>
              <a:rPr lang="th-TH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เอกสารการรับทุนภายนอกของ ที่ปรึกษา และ หัวหน้าโครงการ</a:t>
            </a:r>
            <a:endParaRPr lang="en-US" sz="1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2BD073-6405-D7F1-B81B-8D2F4771A49A}"/>
              </a:ext>
            </a:extLst>
          </p:cNvPr>
          <p:cNvSpPr txBox="1"/>
          <p:nvPr/>
        </p:nvSpPr>
        <p:spPr>
          <a:xfrm>
            <a:off x="1293040" y="2971758"/>
            <a:ext cx="4653978" cy="672525"/>
          </a:xfrm>
          <a:prstGeom prst="diamon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อนุกรรมการฯ พิจารณาอนุมัติทุน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E5B37B-0AA8-1BE7-E54E-51573B3355AF}"/>
              </a:ext>
            </a:extLst>
          </p:cNvPr>
          <p:cNvSpPr txBox="1"/>
          <p:nvPr/>
        </p:nvSpPr>
        <p:spPr>
          <a:xfrm>
            <a:off x="2285699" y="3921353"/>
            <a:ext cx="2668660" cy="84600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หัวหน้าโครงการส่งเอกสาร เบิก-จ่าย เงินทุน</a:t>
            </a:r>
          </a:p>
          <a:p>
            <a:pPr marL="252000" lvl="1" indent="-180000">
              <a:lnSpc>
                <a:spcPts val="1300"/>
              </a:lnSpc>
              <a:buFont typeface="+mj-lt"/>
              <a:buAutoNum type="arabicParenR"/>
            </a:pPr>
            <a:r>
              <a:rPr lang="en-US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IRD-PS-4-</a:t>
            </a:r>
            <a:r>
              <a:rPr lang="th-TH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แผนการใช้จ่ายเงิน </a:t>
            </a:r>
            <a:r>
              <a:rPr lang="en-US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Proposal</a:t>
            </a:r>
          </a:p>
          <a:p>
            <a:pPr marL="252000" lvl="1" indent="-180000">
              <a:lnSpc>
                <a:spcPts val="1300"/>
              </a:lnSpc>
              <a:buFont typeface="+mj-lt"/>
              <a:buAutoNum type="arabicParenR"/>
            </a:pPr>
            <a:r>
              <a:rPr lang="en-US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IRD-PS-</a:t>
            </a:r>
            <a:r>
              <a:rPr lang="th-TH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6-แบบแจ้งชื่อบัญชีเงินฝาก </a:t>
            </a:r>
            <a:r>
              <a:rPr lang="en-US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Proposal</a:t>
            </a:r>
          </a:p>
          <a:p>
            <a:pPr marL="252000" lvl="1" indent="-180000">
              <a:lnSpc>
                <a:spcPts val="1300"/>
              </a:lnSpc>
              <a:buFont typeface="+mj-lt"/>
              <a:buAutoNum type="arabicParenR"/>
            </a:pPr>
            <a:r>
              <a:rPr lang="en-US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IRD-PS-2-</a:t>
            </a:r>
            <a:r>
              <a:rPr lang="th-TH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แบบขออนุมัติเบิกเงิน </a:t>
            </a:r>
            <a:r>
              <a:rPr lang="en-US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Proposal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5700E8-BF30-BFD6-CEC0-787DCFC279FE}"/>
              </a:ext>
            </a:extLst>
          </p:cNvPr>
          <p:cNvSpPr txBox="1"/>
          <p:nvPr/>
        </p:nvSpPr>
        <p:spPr>
          <a:xfrm>
            <a:off x="2201296" y="5033344"/>
            <a:ext cx="2824744" cy="3385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หัวหน้าโครงการดำเนินการพัฒนา </a:t>
            </a:r>
            <a:r>
              <a:rPr lang="en-US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Proposal</a:t>
            </a:r>
            <a:endParaRPr lang="th-TH" sz="1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E0A6C9-6414-041F-FAC0-6427A0474FC8}"/>
              </a:ext>
            </a:extLst>
          </p:cNvPr>
          <p:cNvSpPr txBox="1"/>
          <p:nvPr/>
        </p:nvSpPr>
        <p:spPr>
          <a:xfrm>
            <a:off x="2032576" y="5636184"/>
            <a:ext cx="3165928" cy="141577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หัวหน้าโครงการ ส่งเอกสารเพื่อปิดโครงการ</a:t>
            </a:r>
          </a:p>
          <a:p>
            <a:pPr marL="285750" marR="0" lvl="0" indent="-180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IRD-PS-7-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แบบส่งผลงานเพื่อปิดทุน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Proposal</a:t>
            </a:r>
            <a:endParaRPr lang="en-US" sz="1400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285750" marR="0" lvl="0" indent="-180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IRD-PS-5-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รายงานการใช้จ่ายเงิน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Proposal</a:t>
            </a:r>
            <a:endParaRPr kumimoji="0" lang="th-TH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285750" marR="0" lvl="0" indent="-180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400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Proposal </a:t>
            </a:r>
            <a:r>
              <a:rPr lang="th-TH" sz="1400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ตามแบบของแหล่งทุนภายนอก</a:t>
            </a:r>
          </a:p>
          <a:p>
            <a:pPr marL="285750" marR="0" lvl="0" indent="-180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th-TH" sz="1400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เอกสารที่แสดงการส่ง </a:t>
            </a:r>
            <a:r>
              <a:rPr lang="en-US" sz="1400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Proposal </a:t>
            </a:r>
            <a:r>
              <a:rPr lang="th-TH" sz="1400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ถึงแหล่งทุนภายนอก</a:t>
            </a:r>
          </a:p>
          <a:p>
            <a:pPr marL="285750" marR="0" lvl="0" indent="-180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เอกสารการใช้จ่ายเงิน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E4075A-DA9D-6A89-7EA8-D93802219588}"/>
              </a:ext>
            </a:extLst>
          </p:cNvPr>
          <p:cNvSpPr txBox="1"/>
          <p:nvPr/>
        </p:nvSpPr>
        <p:spPr>
          <a:xfrm>
            <a:off x="1012411" y="2094859"/>
            <a:ext cx="5202513" cy="672525"/>
          </a:xfrm>
          <a:prstGeom prst="diamon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สบวพ. พิจารณาเอกสารการสมัครขอรับทุน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1968D4-9DE8-82D5-CFB0-2F5192F6ED7B}"/>
              </a:ext>
            </a:extLst>
          </p:cNvPr>
          <p:cNvSpPr txBox="1"/>
          <p:nvPr/>
        </p:nvSpPr>
        <p:spPr>
          <a:xfrm>
            <a:off x="1037213" y="7239288"/>
            <a:ext cx="5159565" cy="672525"/>
          </a:xfrm>
          <a:prstGeom prst="diamon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อนุกรรมการฯ พิจารณาอนุมัติ ปิดโครงการ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8F1EF67-2E36-1245-281E-9299DB1A0224}"/>
              </a:ext>
            </a:extLst>
          </p:cNvPr>
          <p:cNvSpPr txBox="1"/>
          <p:nvPr/>
        </p:nvSpPr>
        <p:spPr>
          <a:xfrm>
            <a:off x="2436519" y="8117686"/>
            <a:ext cx="2345546" cy="476071"/>
          </a:xfrm>
          <a:prstGeom prst="flowChartTermina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แจ้งผลการพิจารณา ปิดโครงการ</a:t>
            </a:r>
          </a:p>
        </p:txBody>
      </p:sp>
      <p:sp>
        <p:nvSpPr>
          <p:cNvPr id="13" name="Rectangle 41">
            <a:extLst>
              <a:ext uri="{FF2B5EF4-FFF2-40B4-BE49-F238E27FC236}">
                <a16:creationId xmlns:a16="http://schemas.microsoft.com/office/drawing/2014/main" id="{FBBE428B-9339-98B0-AB17-E80400B86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7018" y="1939716"/>
            <a:ext cx="480202" cy="339196"/>
          </a:xfrm>
          <a:prstGeom prst="rect">
            <a:avLst/>
          </a:prstGeom>
          <a:ln w="12700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2075" tIns="46038" rIns="92075" bIns="46038">
            <a:spAutoFit/>
          </a:bodyPr>
          <a:lstStyle/>
          <a:p>
            <a:pPr algn="ctr" defTabSz="762000" eaLnBrk="0" hangingPunct="0"/>
            <a:r>
              <a:rPr lang="en-US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No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9B659BC-6CEE-819F-3FB5-034266AFC29F}"/>
              </a:ext>
            </a:extLst>
          </p:cNvPr>
          <p:cNvCxnSpPr>
            <a:cxnSpLocks/>
            <a:stCxn id="9" idx="2"/>
            <a:endCxn id="3" idx="0"/>
          </p:cNvCxnSpPr>
          <p:nvPr/>
        </p:nvCxnSpPr>
        <p:spPr>
          <a:xfrm>
            <a:off x="3613668" y="2767384"/>
            <a:ext cx="6361" cy="20437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F71EA93-CA92-7155-092A-0A0FEAD12673}"/>
              </a:ext>
            </a:extLst>
          </p:cNvPr>
          <p:cNvCxnSpPr>
            <a:cxnSpLocks/>
            <a:stCxn id="3" idx="2"/>
            <a:endCxn id="4" idx="0"/>
          </p:cNvCxnSpPr>
          <p:nvPr/>
        </p:nvCxnSpPr>
        <p:spPr>
          <a:xfrm>
            <a:off x="3620029" y="3644283"/>
            <a:ext cx="0" cy="27707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497F731-DBE4-AA5E-DFC5-66C643C0F5A9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 flipH="1">
            <a:off x="3613668" y="4767354"/>
            <a:ext cx="6361" cy="2659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FC3D540-56D2-7721-81DD-32EAE49A0DB9}"/>
              </a:ext>
            </a:extLst>
          </p:cNvPr>
          <p:cNvCxnSpPr>
            <a:cxnSpLocks/>
            <a:stCxn id="6" idx="2"/>
            <a:endCxn id="7" idx="0"/>
          </p:cNvCxnSpPr>
          <p:nvPr/>
        </p:nvCxnSpPr>
        <p:spPr>
          <a:xfrm>
            <a:off x="3613668" y="5371898"/>
            <a:ext cx="1872" cy="2642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366E93E-386C-B776-65F2-48C7CB6016E5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>
            <a:off x="3615540" y="7051956"/>
            <a:ext cx="1456" cy="1873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E299F2E-DA06-1789-A813-337B2611BE90}"/>
              </a:ext>
            </a:extLst>
          </p:cNvPr>
          <p:cNvCxnSpPr>
            <a:cxnSpLocks/>
            <a:stCxn id="10" idx="2"/>
            <a:endCxn id="11" idx="0"/>
          </p:cNvCxnSpPr>
          <p:nvPr/>
        </p:nvCxnSpPr>
        <p:spPr>
          <a:xfrm flipH="1">
            <a:off x="3609292" y="7911813"/>
            <a:ext cx="7704" cy="20587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angle 41">
            <a:extLst>
              <a:ext uri="{FF2B5EF4-FFF2-40B4-BE49-F238E27FC236}">
                <a16:creationId xmlns:a16="http://schemas.microsoft.com/office/drawing/2014/main" id="{D61BABF3-6E08-9BDF-76EB-5550FBCFAB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6677" y="2934049"/>
            <a:ext cx="480202" cy="339196"/>
          </a:xfrm>
          <a:prstGeom prst="rect">
            <a:avLst/>
          </a:prstGeom>
          <a:ln w="12700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2075" tIns="46038" rIns="92075" bIns="46038">
            <a:spAutoFit/>
          </a:bodyPr>
          <a:lstStyle/>
          <a:p>
            <a:pPr algn="ctr" defTabSz="762000" eaLnBrk="0" hangingPunct="0"/>
            <a:r>
              <a:rPr lang="en-US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No</a:t>
            </a:r>
          </a:p>
        </p:txBody>
      </p:sp>
      <p:sp>
        <p:nvSpPr>
          <p:cNvPr id="46" name="Rectangle 41">
            <a:extLst>
              <a:ext uri="{FF2B5EF4-FFF2-40B4-BE49-F238E27FC236}">
                <a16:creationId xmlns:a16="http://schemas.microsoft.com/office/drawing/2014/main" id="{2EE721CC-6F7D-1F87-B248-B0FE5797D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7117" y="6801330"/>
            <a:ext cx="480202" cy="339196"/>
          </a:xfrm>
          <a:prstGeom prst="rect">
            <a:avLst/>
          </a:prstGeom>
          <a:ln w="12700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2075" tIns="46038" rIns="92075" bIns="46038">
            <a:spAutoFit/>
          </a:bodyPr>
          <a:lstStyle/>
          <a:p>
            <a:pPr algn="ctr" defTabSz="762000" eaLnBrk="0" hangingPunct="0"/>
            <a:r>
              <a:rPr lang="en-US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No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1D3E0BC9-AA89-F2A7-F2F0-9DF841442700}"/>
              </a:ext>
            </a:extLst>
          </p:cNvPr>
          <p:cNvCxnSpPr>
            <a:cxnSpLocks/>
            <a:stCxn id="9" idx="3"/>
            <a:endCxn id="2" idx="3"/>
          </p:cNvCxnSpPr>
          <p:nvPr/>
        </p:nvCxnSpPr>
        <p:spPr>
          <a:xfrm flipH="1" flipV="1">
            <a:off x="5458205" y="1313218"/>
            <a:ext cx="756719" cy="1117904"/>
          </a:xfrm>
          <a:prstGeom prst="bentConnector3">
            <a:avLst>
              <a:gd name="adj1" fmla="val -30209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0AEF6262-A97D-C1C7-FAF9-7A3E4F25A676}"/>
              </a:ext>
            </a:extLst>
          </p:cNvPr>
          <p:cNvCxnSpPr>
            <a:cxnSpLocks/>
            <a:stCxn id="3" idx="3"/>
            <a:endCxn id="9" idx="3"/>
          </p:cNvCxnSpPr>
          <p:nvPr/>
        </p:nvCxnSpPr>
        <p:spPr>
          <a:xfrm flipV="1">
            <a:off x="5947018" y="2431122"/>
            <a:ext cx="267906" cy="876899"/>
          </a:xfrm>
          <a:prstGeom prst="bentConnector3">
            <a:avLst>
              <a:gd name="adj1" fmla="val 185328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316D2D72-607E-ED84-9750-33635CBC3410}"/>
              </a:ext>
            </a:extLst>
          </p:cNvPr>
          <p:cNvCxnSpPr>
            <a:cxnSpLocks/>
            <a:stCxn id="10" idx="3"/>
            <a:endCxn id="7" idx="3"/>
          </p:cNvCxnSpPr>
          <p:nvPr/>
        </p:nvCxnSpPr>
        <p:spPr>
          <a:xfrm flipH="1" flipV="1">
            <a:off x="5198504" y="6344070"/>
            <a:ext cx="998274" cy="1231481"/>
          </a:xfrm>
          <a:prstGeom prst="bentConnector3">
            <a:avLst>
              <a:gd name="adj1" fmla="val -229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FF07B7BC-36F2-DEE0-AA60-55BBDDBA25ED}"/>
              </a:ext>
            </a:extLst>
          </p:cNvPr>
          <p:cNvCxnSpPr>
            <a:cxnSpLocks/>
            <a:stCxn id="2" idx="2"/>
            <a:endCxn id="9" idx="0"/>
          </p:cNvCxnSpPr>
          <p:nvPr/>
        </p:nvCxnSpPr>
        <p:spPr>
          <a:xfrm>
            <a:off x="3611727" y="1908037"/>
            <a:ext cx="1941" cy="1868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4" name="Rectangle 41">
            <a:extLst>
              <a:ext uri="{FF2B5EF4-FFF2-40B4-BE49-F238E27FC236}">
                <a16:creationId xmlns:a16="http://schemas.microsoft.com/office/drawing/2014/main" id="{00D1BE79-F4F5-69DB-0415-CE8408F83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359" y="5908149"/>
            <a:ext cx="807582" cy="831639"/>
          </a:xfrm>
          <a:prstGeom prst="rect">
            <a:avLst/>
          </a:prstGeom>
          <a:ln w="12700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2075" tIns="46038" rIns="92075" bIns="46038">
            <a:spAutoFit/>
          </a:bodyPr>
          <a:lstStyle/>
          <a:p>
            <a:pPr algn="ctr" defTabSz="762000" eaLnBrk="0" hangingPunct="0"/>
            <a:r>
              <a:rPr lang="en-US" sz="16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8 </a:t>
            </a:r>
            <a:r>
              <a:rPr lang="th-TH" sz="16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เดือน</a:t>
            </a:r>
          </a:p>
          <a:p>
            <a:pPr algn="ctr" defTabSz="762000" eaLnBrk="0" hangingPunct="0"/>
            <a:r>
              <a:rPr lang="th-TH" sz="16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ภายใน ก.ย.</a:t>
            </a:r>
            <a:endParaRPr lang="en-US" sz="1600" b="1" dirty="0">
              <a:solidFill>
                <a:srgbClr val="0000CC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A067162A-83AD-0F72-22D9-6C23B413ADBD}"/>
              </a:ext>
            </a:extLst>
          </p:cNvPr>
          <p:cNvSpPr txBox="1"/>
          <p:nvPr/>
        </p:nvSpPr>
        <p:spPr>
          <a:xfrm>
            <a:off x="543083" y="8866363"/>
            <a:ext cx="6132417" cy="769441"/>
          </a:xfrm>
          <a:prstGeom prst="rect">
            <a:avLst/>
          </a:prstGeom>
          <a:ln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หัวหน้าโครงการ แจ้งผลการขอทุนวิจัยจากแหล่งทุนภายนอก</a:t>
            </a:r>
          </a:p>
          <a:p>
            <a:pPr algn="ctr"/>
            <a:r>
              <a:rPr lang="th-TH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(เฉพาะกรณีที่ส่งผลงานเพื่อปิดทุน </a:t>
            </a:r>
            <a:r>
              <a:rPr lang="en-US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Proposal</a:t>
            </a:r>
            <a:r>
              <a:rPr lang="th-TH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ตามแบบ </a:t>
            </a:r>
            <a:r>
              <a:rPr lang="en-US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IRD-PS-7 </a:t>
            </a:r>
            <a:r>
              <a:rPr lang="th-TH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ซึ่งขณะนั้นยังไม่ทราบผลการพิจารณาจากแหล่งทุนภายนอก)</a:t>
            </a:r>
          </a:p>
          <a:p>
            <a:pPr marL="180000" indent="-180000" algn="ctr">
              <a:buFont typeface="+mj-lt"/>
              <a:buAutoNum type="arabicParenR"/>
            </a:pPr>
            <a:r>
              <a:rPr lang="en-US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IRD-PS-11-</a:t>
            </a:r>
            <a:r>
              <a:rPr lang="th-TH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แบบแจ้งผลการขอทุน </a:t>
            </a:r>
            <a:r>
              <a:rPr lang="en-US" sz="1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Proposal</a:t>
            </a:r>
            <a:endParaRPr lang="th-TH" sz="1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A436E273-9A92-1439-498B-B539808D4435}"/>
              </a:ext>
            </a:extLst>
          </p:cNvPr>
          <p:cNvCxnSpPr>
            <a:cxnSpLocks/>
            <a:stCxn id="11" idx="2"/>
            <a:endCxn id="122" idx="0"/>
          </p:cNvCxnSpPr>
          <p:nvPr/>
        </p:nvCxnSpPr>
        <p:spPr>
          <a:xfrm>
            <a:off x="3609292" y="8593757"/>
            <a:ext cx="0" cy="272606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9" name="Left Brace 148">
            <a:extLst>
              <a:ext uri="{FF2B5EF4-FFF2-40B4-BE49-F238E27FC236}">
                <a16:creationId xmlns:a16="http://schemas.microsoft.com/office/drawing/2014/main" id="{5091A239-CF19-C112-8E64-EE1999FBC56D}"/>
              </a:ext>
            </a:extLst>
          </p:cNvPr>
          <p:cNvSpPr/>
          <p:nvPr/>
        </p:nvSpPr>
        <p:spPr>
          <a:xfrm>
            <a:off x="467887" y="2414484"/>
            <a:ext cx="449681" cy="893538"/>
          </a:xfrm>
          <a:prstGeom prst="leftBrace">
            <a:avLst>
              <a:gd name="adj1" fmla="val 15239"/>
              <a:gd name="adj2" fmla="val 50000"/>
            </a:avLst>
          </a:prstGeom>
          <a:ln w="31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150" name="Left Brace 149">
            <a:extLst>
              <a:ext uri="{FF2B5EF4-FFF2-40B4-BE49-F238E27FC236}">
                <a16:creationId xmlns:a16="http://schemas.microsoft.com/office/drawing/2014/main" id="{A85627C4-0C68-3467-EA16-7DBE71BCA398}"/>
              </a:ext>
            </a:extLst>
          </p:cNvPr>
          <p:cNvSpPr/>
          <p:nvPr/>
        </p:nvSpPr>
        <p:spPr>
          <a:xfrm>
            <a:off x="798817" y="5033344"/>
            <a:ext cx="449681" cy="1860925"/>
          </a:xfrm>
          <a:prstGeom prst="leftBrace">
            <a:avLst>
              <a:gd name="adj1" fmla="val 15239"/>
              <a:gd name="adj2" fmla="val 50000"/>
            </a:avLst>
          </a:prstGeom>
          <a:ln w="31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151" name="Left Brace 150">
            <a:extLst>
              <a:ext uri="{FF2B5EF4-FFF2-40B4-BE49-F238E27FC236}">
                <a16:creationId xmlns:a16="http://schemas.microsoft.com/office/drawing/2014/main" id="{069C3629-AB25-54BA-EE42-C5549EBB3DBB}"/>
              </a:ext>
            </a:extLst>
          </p:cNvPr>
          <p:cNvSpPr/>
          <p:nvPr/>
        </p:nvSpPr>
        <p:spPr>
          <a:xfrm>
            <a:off x="527629" y="7657115"/>
            <a:ext cx="449681" cy="1092461"/>
          </a:xfrm>
          <a:prstGeom prst="leftBrace">
            <a:avLst>
              <a:gd name="adj1" fmla="val 15239"/>
              <a:gd name="adj2" fmla="val 50000"/>
            </a:avLst>
          </a:prstGeom>
          <a:ln w="31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153" name="Rectangle 41">
            <a:extLst>
              <a:ext uri="{FF2B5EF4-FFF2-40B4-BE49-F238E27FC236}">
                <a16:creationId xmlns:a16="http://schemas.microsoft.com/office/drawing/2014/main" id="{E08137B9-25B2-5B66-56F4-4772B1ED0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924" y="5840841"/>
            <a:ext cx="480202" cy="585418"/>
          </a:xfrm>
          <a:prstGeom prst="rect">
            <a:avLst/>
          </a:prstGeom>
          <a:ln w="12700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2075" tIns="46038" rIns="92075" bIns="46038">
            <a:spAutoFit/>
          </a:bodyPr>
          <a:lstStyle/>
          <a:p>
            <a:pPr algn="ctr" defTabSz="762000" eaLnBrk="0" hangingPunct="0"/>
            <a:r>
              <a:rPr lang="en-US" sz="16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8 </a:t>
            </a:r>
            <a:r>
              <a:rPr lang="th-TH" sz="16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เดือน</a:t>
            </a:r>
            <a:endParaRPr lang="en-US" sz="1600" b="1" dirty="0">
              <a:solidFill>
                <a:srgbClr val="0000CC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4" name="Rectangle 41">
            <a:extLst>
              <a:ext uri="{FF2B5EF4-FFF2-40B4-BE49-F238E27FC236}">
                <a16:creationId xmlns:a16="http://schemas.microsoft.com/office/drawing/2014/main" id="{17858E29-17E2-11C8-381C-77E1BD6F6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726" y="7793059"/>
            <a:ext cx="480202" cy="339196"/>
          </a:xfrm>
          <a:prstGeom prst="rect">
            <a:avLst/>
          </a:prstGeom>
          <a:ln w="12700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2075" tIns="46038" rIns="92075" bIns="46038">
            <a:spAutoFit/>
          </a:bodyPr>
          <a:lstStyle/>
          <a:p>
            <a:pPr algn="ctr" defTabSz="762000" eaLnBrk="0" hangingPunct="0"/>
            <a:r>
              <a:rPr lang="en-US" sz="16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 </a:t>
            </a:r>
            <a:r>
              <a:rPr lang="th-TH" sz="16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วัน</a:t>
            </a:r>
            <a:endParaRPr lang="en-US" sz="1600" b="1" dirty="0">
              <a:solidFill>
                <a:srgbClr val="0000CC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5" name="Rectangle 41">
            <a:extLst>
              <a:ext uri="{FF2B5EF4-FFF2-40B4-BE49-F238E27FC236}">
                <a16:creationId xmlns:a16="http://schemas.microsoft.com/office/drawing/2014/main" id="{EF4BB73D-8373-1B15-CAB3-F6BF41B38B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0754" y="8367858"/>
            <a:ext cx="480202" cy="339196"/>
          </a:xfrm>
          <a:prstGeom prst="rect">
            <a:avLst/>
          </a:prstGeom>
          <a:ln w="12700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2075" tIns="46038" rIns="92075" bIns="46038">
            <a:spAutoFit/>
          </a:bodyPr>
          <a:lstStyle/>
          <a:p>
            <a:pPr algn="ctr" defTabSz="762000" eaLnBrk="0" hangingPunct="0"/>
            <a:r>
              <a:rPr lang="en-US" sz="16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16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วัน</a:t>
            </a:r>
            <a:endParaRPr lang="en-US" sz="1600" b="1" dirty="0">
              <a:solidFill>
                <a:srgbClr val="0000CC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2480B30-4F9B-FA1C-20CB-A39B930672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7833" y="173990"/>
            <a:ext cx="490504" cy="490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767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234</TotalTime>
  <Words>212</Words>
  <Application>Microsoft Office PowerPoint</Application>
  <PresentationFormat>A4 Paper (210x297 mm)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TH SarabunPSK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Dharmatham Jinagool</dc:creator>
  <cp:lastModifiedBy>Dharmatham Jinagool</cp:lastModifiedBy>
  <cp:revision>16</cp:revision>
  <dcterms:created xsi:type="dcterms:W3CDTF">2024-10-25T09:16:53Z</dcterms:created>
  <dcterms:modified xsi:type="dcterms:W3CDTF">2025-01-30T06:28:16Z</dcterms:modified>
</cp:coreProperties>
</file>